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wpcampus.org" TargetMode="Externa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</Relationships>
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many manage people who admin/maintain wordpress sites?</a:t>
            </a:r>
          </a:p>
          <a:p>
            <a:pPr/>
            <a:r>
              <a:t>How many directly admin wordpress sites?</a:t>
            </a:r>
          </a:p>
          <a:p>
            <a:pPr/>
            <a:r>
              <a:t>Develop your own themes and plugins</a:t>
            </a:r>
          </a:p>
          <a:p>
            <a:pPr/>
            <a:r>
              <a:t>How many are familiar with OWASP top 10?</a:t>
            </a:r>
          </a:p>
          <a:p>
            <a:pPr/>
            <a:r>
              <a:t>How many use Apache? Nginx?</a:t>
            </a:r>
          </a:p>
          <a:p>
            <a:pPr/>
          </a:p>
          <a:p>
            <a:pPr/>
            <a:r>
              <a:t>learned the hard way</a:t>
            </a:r>
          </a:p>
          <a:p>
            <a:pPr/>
            <a:r>
              <a:t>sincere hope</a:t>
            </a:r>
          </a:p>
          <a:p>
            <a:pPr/>
            <a:r>
              <a:t>apologize for jumping back and forth out of the presentation</a:t>
            </a:r>
          </a:p>
          <a:p>
            <a:p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1" name="Shape 2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Passive Scan</a:t>
            </a:r>
          </a:p>
          <a:p>
            <a:pPr/>
            <a:r>
              <a:t>	Robots.txt</a:t>
            </a:r>
          </a:p>
          <a:p>
            <a:pPr/>
            <a:r>
              <a:t>	Interesting headers</a:t>
            </a:r>
          </a:p>
          <a:p>
            <a:pPr/>
            <a:r>
              <a:t>	Multisite</a:t>
            </a:r>
          </a:p>
          <a:p>
            <a:pPr/>
            <a:r>
              <a:t>	Must-use plugins</a:t>
            </a:r>
          </a:p>
          <a:p>
            <a:pPr/>
            <a:r>
              <a:t>	Xml-rpc</a:t>
            </a:r>
          </a:p>
          <a:p>
            <a:pPr/>
            <a:r>
              <a:t>	Wordpress version</a:t>
            </a:r>
          </a:p>
          <a:p>
            <a:pPr/>
            <a:r>
              <a:t>	Plugins/themes	</a:t>
            </a:r>
          </a:p>
          <a:p>
            <a:pPr/>
          </a:p>
          <a:p>
            <a:pPr/>
            <a:r>
              <a:t>passive mode will look like any regular user browsing the site</a:t>
            </a:r>
          </a:p>
          <a:p>
            <a:pPr/>
            <a:r>
              <a:t>Scan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wpcampus.org</a:t>
            </a:r>
            <a:r>
              <a:t> first</a:t>
            </a:r>
          </a:p>
          <a:p>
            <a:pPr/>
            <a:r>
              <a:t>Mention false positives, humans always needed</a:t>
            </a:r>
          </a:p>
          <a:p>
            <a:pPr/>
            <a:r>
              <a:t>log in to vagrantpress.dev, show users, themes, plugins THEN LOG OUT!</a:t>
            </a:r>
          </a:p>
          <a:p>
            <a:pPr/>
            <a:r>
              <a:t>then scan vagrantpress.dev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5" name="Shape 2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Active scan</a:t>
            </a:r>
          </a:p>
          <a:p>
            <a:pPr/>
            <a:r>
              <a:t>	Scans for signs of vulnerable plugins</a:t>
            </a:r>
          </a:p>
          <a:p>
            <a:pPr/>
            <a:r>
              <a:t>	Scans for signs of vulnerable themes</a:t>
            </a:r>
          </a:p>
          <a:p>
            <a:pPr/>
            <a:r>
              <a:t>	Scans for signs of timthumb</a:t>
            </a:r>
          </a:p>
          <a:p>
            <a:pPr/>
            <a:r>
              <a:t>	Attempts to enumerate user account names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5" name="Shape 3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CVE - Common Vulnerabilities and Exposures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4" name="Shape 3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/>
            <a:r>
              <a:t>	Prevent php execution</a:t>
            </a:r>
          </a:p>
          <a:p>
            <a:pPr/>
            <a:r>
              <a:t>	Implicit deny (only allow what is necessary and expected)</a:t>
            </a:r>
          </a:p>
          <a:p>
            <a:pPr/>
            <a:r>
              <a:t>Protect wp-includes</a:t>
            </a:r>
          </a:p>
          <a:p>
            <a:pPr/>
            <a:r>
              <a:t>Protect wp-admin</a:t>
            </a:r>
          </a:p>
          <a:p>
            <a:pPr/>
          </a:p>
          <a:p>
            <a:pPr/>
            <a:r>
              <a:t>run exploit after showing initial active scan on vagrantpress.dev </a:t>
            </a:r>
          </a:p>
          <a:p>
            <a:pPr/>
            <a:r>
              <a:t>	do wp-content area first, only blocking php</a:t>
            </a:r>
          </a:p>
          <a:p>
            <a:pPr/>
            <a:r>
              <a:t>show how shell wouldn't be accessible, rerun scan</a:t>
            </a:r>
          </a:p>
          <a:p>
            <a:pPr/>
            <a:r>
              <a:t>mention how while that blocks execution, can still access read, changeling, etc</a:t>
            </a:r>
          </a:p>
          <a:p>
            <a:pPr/>
            <a:r>
              <a:t>next do blocking of everything except white-list, show how everything is blocked but DONT do scan</a:t>
            </a:r>
          </a:p>
          <a:p>
            <a:pPr/>
            <a:r>
              <a:t>ask what they think will happen if you run the scan</a:t>
            </a:r>
          </a:p>
          <a:p>
            <a:pPr/>
            <a:r>
              <a:t>Add errordocument reroute THEN do scan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1" name="Shape 3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/>
            <a:r>
              <a:t>	Prevent php execution</a:t>
            </a:r>
          </a:p>
          <a:p>
            <a:pPr/>
            <a:r>
              <a:t>	Implicit deny (only allow what is necessary and expected)</a:t>
            </a:r>
          </a:p>
          <a:p>
            <a:pPr/>
            <a:r>
              <a:t>Protect wp-includes</a:t>
            </a:r>
          </a:p>
          <a:p>
            <a:pPr/>
            <a:r>
              <a:t>Protect wp-admin</a:t>
            </a:r>
          </a:p>
          <a:p>
            <a:pPr/>
          </a:p>
          <a:p>
            <a:pPr/>
            <a:r>
              <a:t>run exploit after showing initial active scan on vagrantpress.dev </a:t>
            </a:r>
          </a:p>
          <a:p>
            <a:pPr/>
            <a:r>
              <a:t>	do wp-content area first, only blocking php</a:t>
            </a:r>
          </a:p>
          <a:p>
            <a:pPr/>
            <a:r>
              <a:t>show how shell wouldn't be accessible, rerun scan</a:t>
            </a:r>
          </a:p>
          <a:p>
            <a:pPr/>
            <a:r>
              <a:t>mention how while that blocks execution, can still access read, changeling, etc</a:t>
            </a:r>
          </a:p>
          <a:p>
            <a:pPr/>
            <a:r>
              <a:t>next do blocking of everything except white-list, show how everything is blocked but DONT do scan</a:t>
            </a:r>
          </a:p>
          <a:p>
            <a:pPr/>
            <a:r>
              <a:t>ask what they think will happen if you run the scan</a:t>
            </a:r>
          </a:p>
          <a:p>
            <a:pPr/>
            <a:r>
              <a:t>Add errordocument reroute THEN do scan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7" name="Shape 3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/>
            <a:r>
              <a:t>	Prevent php execution</a:t>
            </a:r>
          </a:p>
          <a:p>
            <a:pPr/>
            <a:r>
              <a:t>	Implicit deny (only allow what is necessary and expected)</a:t>
            </a:r>
          </a:p>
          <a:p>
            <a:pPr/>
            <a:r>
              <a:t>Protect wp-includes</a:t>
            </a:r>
          </a:p>
          <a:p>
            <a:pPr/>
            <a:r>
              <a:t>Protect wp-admin</a:t>
            </a:r>
          </a:p>
          <a:p>
            <a:pPr/>
          </a:p>
          <a:p>
            <a:pPr/>
            <a:r>
              <a:t>run exploit after showing initial active scan on vagrantpress.dev </a:t>
            </a:r>
          </a:p>
          <a:p>
            <a:pPr/>
            <a:r>
              <a:t>	do wp-content area first, only blocking php</a:t>
            </a:r>
          </a:p>
          <a:p>
            <a:pPr/>
            <a:r>
              <a:t>show how shell wouldn't be accessible, rerun scan</a:t>
            </a:r>
          </a:p>
          <a:p>
            <a:pPr/>
            <a:r>
              <a:t>mention how while that blocks execution, can still access read, changeling, etc</a:t>
            </a:r>
          </a:p>
          <a:p>
            <a:pPr/>
            <a:r>
              <a:t>next do blocking of everything except white-list, show how everything is blocked but DONT do scan</a:t>
            </a:r>
          </a:p>
          <a:p>
            <a:pPr/>
            <a:r>
              <a:t>ask what they think will happen if you run the scan</a:t>
            </a:r>
          </a:p>
          <a:p>
            <a:pPr/>
            <a:r>
              <a:t>Add errordocument reroute THEN do scan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4" name="Shape 3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/>
            <a:r>
              <a:t>	Prevent php execution</a:t>
            </a:r>
          </a:p>
          <a:p>
            <a:pPr/>
            <a:r>
              <a:t>	Implicit deny (only allow what is necessary and expected)</a:t>
            </a:r>
          </a:p>
          <a:p>
            <a:pPr/>
            <a:r>
              <a:t>Protect wp-includes</a:t>
            </a:r>
          </a:p>
          <a:p>
            <a:pPr/>
            <a:r>
              <a:t>Protect wp-admin</a:t>
            </a:r>
          </a:p>
          <a:p>
            <a:pPr/>
          </a:p>
          <a:p>
            <a:pPr/>
            <a:r>
              <a:t>run exploit after showing initial active scan on vagrantpress.dev </a:t>
            </a:r>
          </a:p>
          <a:p>
            <a:pPr/>
            <a:r>
              <a:t>	do wp-content area first, only blocking php</a:t>
            </a:r>
          </a:p>
          <a:p>
            <a:pPr/>
            <a:r>
              <a:t>show how shell wouldn't be accessible, rerun scan</a:t>
            </a:r>
          </a:p>
          <a:p>
            <a:pPr/>
            <a:r>
              <a:t>mention how while that blocks execution, can still access read, changeling, etc</a:t>
            </a:r>
          </a:p>
          <a:p>
            <a:pPr/>
            <a:r>
              <a:t>next do blocking of everything except white-list, show how everything is blocked but DONT do scan</a:t>
            </a:r>
          </a:p>
          <a:p>
            <a:pPr/>
            <a:r>
              <a:t>ask what they think will happen if you run the scan</a:t>
            </a:r>
          </a:p>
          <a:p>
            <a:pPr/>
            <a:r>
              <a:t>Add errordocument reroute THEN do scan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1" name="Shape 3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/>
            <a:r>
              <a:t>	Prevent php execution</a:t>
            </a:r>
          </a:p>
          <a:p>
            <a:pPr/>
            <a:r>
              <a:t>	Implicit deny (only allow what is necessary and expected)</a:t>
            </a:r>
          </a:p>
          <a:p>
            <a:pPr/>
            <a:r>
              <a:t>Protect wp-includes</a:t>
            </a:r>
          </a:p>
          <a:p>
            <a:pPr/>
            <a:r>
              <a:t>Protect wp-admin</a:t>
            </a:r>
          </a:p>
          <a:p>
            <a:pPr/>
          </a:p>
          <a:p>
            <a:pPr/>
            <a:r>
              <a:t>run exploit after showing initial active scan on vagrantpress.dev </a:t>
            </a:r>
          </a:p>
          <a:p>
            <a:pPr/>
            <a:r>
              <a:t>	do wp-content area first, only blocking php</a:t>
            </a:r>
          </a:p>
          <a:p>
            <a:pPr/>
            <a:r>
              <a:t>show how shell wouldn't be accessible, rerun scan</a:t>
            </a:r>
          </a:p>
          <a:p>
            <a:pPr/>
            <a:r>
              <a:t>mention how while that blocks execution, can still access read, changeling, etc</a:t>
            </a:r>
          </a:p>
          <a:p>
            <a:pPr/>
            <a:r>
              <a:t>next do blocking of everything except white-list, show how everything is blocked but DONT do scan</a:t>
            </a:r>
          </a:p>
          <a:p>
            <a:pPr/>
            <a:r>
              <a:t>ask what they think will happen if you run the scan</a:t>
            </a:r>
          </a:p>
          <a:p>
            <a:pPr/>
            <a:r>
              <a:t>Add errordocument reroute THEN do scan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7" name="Shape 3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  <a:p>
            <a:pPr/>
            <a:r>
              <a:t>Remove default login failure error messages</a:t>
            </a:r>
          </a:p>
          <a:p>
            <a:pPr/>
          </a:p>
          <a:p>
            <a:pPr/>
            <a:r>
              <a:t>Debate on whether account enumeration prevention is important</a:t>
            </a:r>
          </a:p>
          <a:p>
            <a:pPr/>
            <a:r>
              <a:t>Even more important is strong passwords for every account </a:t>
            </a:r>
          </a:p>
          <a:p>
            <a:pPr/>
            <a:r>
              <a:t>Block brute force attempts and mention xmlrpc</a:t>
            </a:r>
          </a:p>
          <a:p>
            <a:pPr/>
            <a:r>
              <a:t>also mention that it’s possible for people to log in using email address and email addresses are EVERYWHERE, especially in education</a:t>
            </a:r>
          </a:p>
          <a:p>
            <a:pPr/>
            <a:r>
              <a:t>Mention using school’s SSOID system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0" name="Shape 4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  <a:p>
            <a:pPr/>
            <a:r>
              <a:t>Remove default login failure error messages</a:t>
            </a:r>
          </a:p>
          <a:p>
            <a:pPr/>
          </a:p>
          <a:p>
            <a:pPr/>
            <a:r>
              <a:t>Debate on whether account enumeration prevention is important</a:t>
            </a:r>
          </a:p>
          <a:p>
            <a:pPr/>
            <a:r>
              <a:t>Even more important is strong passwords for every account </a:t>
            </a:r>
          </a:p>
          <a:p>
            <a:pPr/>
            <a:r>
              <a:t>Block brute force attempts and mention xmlrpc</a:t>
            </a:r>
          </a:p>
          <a:p>
            <a:pPr/>
            <a:r>
              <a:t>also mention that it’s possible for people to log in using email address and email addresses are EVERYWHERE, especially in education</a:t>
            </a:r>
          </a:p>
          <a:p>
            <a:pPr/>
            <a:r>
              <a:t>Mention using school’s SSOID system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 what information wordpress freely gives away about itself</a:t>
            </a:r>
          </a:p>
          <a:p>
            <a:pPr/>
            <a:r>
              <a:t>show how easy it can be to take control of a WordPress site</a:t>
            </a:r>
          </a:p>
          <a:p>
            <a:pPr/>
            <a:r>
              <a:t>Everything we’ll cover is widely available on the Internet, and easily findable</a:t>
            </a:r>
          </a:p>
          <a:p>
            <a:pPr/>
            <a:r>
              <a:t>Important to remember that we learn today might not be relevant a year from now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7" name="Shape 4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  <a:p>
            <a:pPr/>
            <a:r>
              <a:t>Remove default login failure error messages</a:t>
            </a:r>
          </a:p>
          <a:p>
            <a:pPr/>
          </a:p>
          <a:p>
            <a:pPr/>
            <a:r>
              <a:t>Debate on whether account enumeration prevention is important</a:t>
            </a:r>
          </a:p>
          <a:p>
            <a:pPr/>
            <a:r>
              <a:t>Even more important is strong passwords for every account </a:t>
            </a:r>
          </a:p>
          <a:p>
            <a:pPr/>
            <a:r>
              <a:t>Block brute force attempts and mention xmlrpc</a:t>
            </a:r>
          </a:p>
          <a:p>
            <a:pPr/>
            <a:r>
              <a:t>also mention that it’s possible for people to log in using email address and email addresses are EVERYWHERE, especially in education</a:t>
            </a:r>
          </a:p>
          <a:p>
            <a:pPr/>
            <a:r>
              <a:t>Mention using school’s SSOID system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6" name="Shape 4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  <a:p>
            <a:pPr/>
            <a:r>
              <a:t>Remove default login failure error messages</a:t>
            </a:r>
          </a:p>
          <a:p>
            <a:pPr/>
          </a:p>
          <a:p>
            <a:pPr/>
            <a:r>
              <a:t>Debate on whether account enumeration prevention is important</a:t>
            </a:r>
          </a:p>
          <a:p>
            <a:pPr/>
            <a:r>
              <a:t>Even more important is strong passwords for every account </a:t>
            </a:r>
          </a:p>
          <a:p>
            <a:pPr/>
            <a:r>
              <a:t>Block brute force attempts and mention xmlrpc</a:t>
            </a:r>
          </a:p>
          <a:p>
            <a:pPr/>
            <a:r>
              <a:t>also mention that it’s possible for people to log in using email address and email addresses are EVERYWHERE, especially in education</a:t>
            </a:r>
          </a:p>
          <a:p>
            <a:pPr/>
            <a:r>
              <a:t>Mention using school’s SSOID system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6" name="Shape 4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  <a:p>
            <a:pPr/>
            <a:r>
              <a:t>Remove default login failure error messages</a:t>
            </a:r>
          </a:p>
          <a:p>
            <a:pPr/>
          </a:p>
          <a:p>
            <a:pPr/>
            <a:r>
              <a:t>Debate on whether account enumeration prevention is important</a:t>
            </a:r>
          </a:p>
          <a:p>
            <a:pPr/>
            <a:r>
              <a:t>Even more important is strong passwords for every account </a:t>
            </a:r>
          </a:p>
          <a:p>
            <a:pPr/>
            <a:r>
              <a:t>Block brute force attempts and mention xmlrpc</a:t>
            </a:r>
          </a:p>
          <a:p>
            <a:pPr/>
            <a:r>
              <a:t>also mention that it’s possible for people to log in using email address and email addresses are EVERYWHERE, especially in education</a:t>
            </a:r>
          </a:p>
          <a:p>
            <a:pPr/>
            <a:r>
              <a:t>Mention using school’s SSOID system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3" name="Shape 4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xmlrpc</a:t>
            </a:r>
          </a:p>
          <a:p>
            <a:pPr/>
            <a:r>
              <a:t>	- ddos attacks</a:t>
            </a:r>
          </a:p>
          <a:p>
            <a:pPr/>
            <a:r>
              <a:t>	- bruteforce</a:t>
            </a:r>
          </a:p>
          <a:p>
            <a:pPr/>
            <a:r>
              <a:t>directories</a:t>
            </a:r>
          </a:p>
          <a:p>
            <a:pPr/>
            <a:r>
              <a:t>find /path/to/your/wordpress/install/ -type d -exec chmod 755 {} \;</a:t>
            </a:r>
          </a:p>
          <a:p>
            <a:pPr/>
            <a:r>
              <a:t>files</a:t>
            </a:r>
          </a:p>
          <a:p>
            <a:pPr/>
            <a:r>
              <a:t>find /path/to/your/wordpress/install/ -type f -exec chmod 644 {} \;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8" name="Shape 4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xmlrpc</a:t>
            </a:r>
          </a:p>
          <a:p>
            <a:pPr/>
            <a:r>
              <a:t>	- ddos attacks</a:t>
            </a:r>
          </a:p>
          <a:p>
            <a:pPr/>
            <a:r>
              <a:t>	- bruteforce</a:t>
            </a:r>
          </a:p>
          <a:p>
            <a:pPr/>
            <a:r>
              <a:t>directories</a:t>
            </a:r>
          </a:p>
          <a:p>
            <a:pPr/>
            <a:r>
              <a:t>find /path/to/your/wordpress/install/ -type d -exec chmod 755 {} \;</a:t>
            </a:r>
          </a:p>
          <a:p>
            <a:pPr/>
            <a:r>
              <a:t>files</a:t>
            </a:r>
          </a:p>
          <a:p>
            <a:pPr/>
            <a:r>
              <a:t>find /path/to/your/wordpress/install/ -type f -exec chmod 644 {} \;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3" name="Shape 4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 cover/discuss today might not be relevant next year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hape 1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WordPress is an attractive target</a:t>
            </a:r>
          </a:p>
          <a:p>
            <a:pPr/>
            <a:r>
              <a:t>Why Education is an attractive target</a:t>
            </a:r>
          </a:p>
          <a:p>
            <a:pPr/>
            <a:r>
              <a:t>Current state of web application security</a:t>
            </a:r>
          </a:p>
          <a:p>
            <a:pPr/>
            <a:r>
              <a:t>Tools available</a:t>
            </a:r>
          </a:p>
          <a:p>
            <a:pPr/>
            <a:r>
              <a:t>WPScan</a:t>
            </a:r>
          </a:p>
          <a:p>
            <a:pPr/>
            <a:r>
              <a:t>Counter-measures</a:t>
            </a:r>
          </a:p>
          <a:p>
            <a:pPr/>
          </a:p>
          <a:p>
            <a:pPr/>
            <a:r>
              <a:t>show what information wordpress freely gives away about itself</a:t>
            </a:r>
          </a:p>
          <a:p>
            <a:pPr/>
            <a:r>
              <a:t>show how easy it can be to take control of a WordPress site</a:t>
            </a:r>
          </a:p>
          <a:p>
            <a:pPr/>
            <a:r>
              <a:t>Everything we’ll cover is widely available on the Internet, and easily findable</a:t>
            </a:r>
          </a:p>
          <a:p>
            <a:pPr/>
            <a:r>
              <a:t>no special skills, no ski mask</a:t>
            </a:r>
          </a:p>
          <a:p>
            <a:pPr/>
            <a:r>
              <a:t>One layer, defense-in-depth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opportunistic not targeting you, just low hanging fruit </a:t>
            </a:r>
          </a:p>
          <a:p>
            <a:pPr/>
            <a:r>
              <a:t>opportunistic noisier</a:t>
            </a:r>
          </a:p>
          <a:p>
            <a:pPr/>
            <a:r>
              <a:t>targeted stealthy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Market share</a:t>
            </a:r>
          </a:p>
          <a:p>
            <a:pPr/>
            <a:r>
              <a:t>Open Source</a:t>
            </a:r>
          </a:p>
          <a:p>
            <a:pPr/>
            <a:r>
              <a:t>Anyone can create and submit a theme/plugin</a:t>
            </a:r>
          </a:p>
          <a:p>
            <a:pPr/>
            <a:r>
              <a:t>Extremely easy to set up and get running, not so easy to secure</a:t>
            </a:r>
          </a:p>
          <a:p>
            <a:pPr/>
          </a:p>
          <a:p>
            <a:pPr/>
          </a:p>
          <a:p>
            <a:pPr/>
            <a:r>
              <a:t>With popularity, comes a price.</a:t>
            </a:r>
          </a:p>
          <a:p>
            <a:pPr/>
            <a:r>
              <a:t>Economic return for attacking wordpress.</a:t>
            </a:r>
          </a:p>
          <a:p>
            <a:p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Shape 2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Network bandwidth and availability</a:t>
            </a:r>
          </a:p>
          <a:p>
            <a:pPr/>
            <a:r>
              <a:t>Rich in hardware infrastructure</a:t>
            </a:r>
          </a:p>
          <a:p>
            <a:pPr/>
            <a:r>
              <a:t>Poor in human resources</a:t>
            </a:r>
          </a:p>
          <a:p>
            <a:pPr/>
            <a:r>
              <a:t>Resistant to blacklisting</a:t>
            </a:r>
          </a:p>
          <a:p>
            <a:pPr/>
            <a:r>
              <a:t>SEO reputation</a:t>
            </a:r>
          </a:p>
          <a:p>
            <a:pPr/>
            <a:r>
              <a:t>Personally Identifiable Information (PII) / Sensitive Personal Information (SPI)</a:t>
            </a:r>
          </a:p>
          <a:p>
            <a:pPr/>
          </a:p>
          <a:p>
            <a:pPr/>
            <a:r>
              <a:t>Attackers aren’t targeting you, they’re targeting the resources your site has access to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hape 2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Education, 49% of sites had at least one vulnerability every day of the year2</a:t>
            </a:r>
          </a:p>
          <a:p>
            <a:pPr/>
            <a:r>
              <a:t>Education, average of 28 vulnerabilities per site, 15 of those serious2</a:t>
            </a:r>
          </a:p>
          <a:p>
            <a:pPr/>
            <a:r>
              <a:t>Education, took an average of 133 days to remediate issues2</a:t>
            </a:r>
          </a:p>
          <a:p>
            <a:pPr/>
          </a:p>
          <a:p>
            <a:pPr/>
          </a:p>
          <a:p>
            <a:pPr/>
            <a:r>
              <a:t>As an owner/maintainer of a wordpress site, it is your responsibility to be paranoid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Most compromises occur through </a:t>
            </a:r>
          </a:p>
          <a:p>
            <a:pPr/>
            <a:r>
              <a:t>	vulnerable plugins and themes</a:t>
            </a:r>
          </a:p>
          <a:p>
            <a:pPr/>
            <a:r>
              <a:t>	Weak passwords</a:t>
            </a:r>
          </a:p>
          <a:p>
            <a:pPr/>
            <a:r>
              <a:t>	Wordpress out-of-date</a:t>
            </a:r>
          </a:p>
          <a:p>
            <a:pPr/>
            <a:r>
              <a:t>Vulnerability categories</a:t>
            </a:r>
          </a:p>
          <a:p>
            <a:pPr/>
            <a:r>
              <a:t>	Injections</a:t>
            </a:r>
          </a:p>
          <a:p>
            <a:pPr/>
            <a:r>
              <a:t>	Remote File Inclusion and/or Execution</a:t>
            </a:r>
          </a:p>
          <a:p>
            <a:pPr/>
            <a:r>
              <a:t>	Brute force and/or dictionary attacks</a:t>
            </a:r>
          </a:p>
          <a:p>
            <a:pPr/>
          </a:p>
          <a:p>
            <a:pPr/>
            <a:r>
              <a:t>biggest issue is education and awareness</a:t>
            </a:r>
          </a:p>
          <a:p>
            <a:pPr/>
          </a:p>
          <a:p>
            <a:pPr/>
            <a:r>
              <a:t>better about removing vul plugins from repo, still have work to do on verifying fixes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4" name="Shape 2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BuiltWith.com</a:t>
            </a:r>
          </a:p>
          <a:p>
            <a:pPr/>
            <a:r>
              <a:t>Wappalyzer (Firefox, Chrome, Opera + bookmarklet)</a:t>
            </a:r>
          </a:p>
          <a:p>
            <a:pPr/>
            <a:r>
              <a:t>CMSmap : https://github.com/dionach/CMSmap </a:t>
            </a:r>
          </a:p>
          <a:p>
            <a:pPr/>
            <a:r>
              <a:t>Droopescan : https://github.com/droope/droopescan </a:t>
            </a:r>
          </a:p>
          <a:p>
            <a:pPr/>
            <a:r>
              <a:t>WPScan :  http://wpscan.org/ </a:t>
            </a:r>
          </a:p>
          <a:p>
            <a:pPr/>
          </a:p>
          <a:p>
            <a:pPr/>
            <a:r>
              <a:t>Mention passive mode and bring up the next slide THEN scan wpcampus.org</a:t>
            </a:r>
          </a:p>
          <a:p>
            <a:pPr/>
          </a:p>
          <a:p>
            <a:pPr/>
            <a:r>
              <a:t>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V="1">
            <a:off x="406400" y="1729761"/>
            <a:ext cx="12192000" cy="262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" name="Shape 72"/>
          <p:cNvSpPr/>
          <p:nvPr>
            <p:ph type="title"/>
          </p:nvPr>
        </p:nvSpPr>
        <p:spPr>
          <a:xfrm>
            <a:off x="406400" y="947430"/>
            <a:ext cx="12192000" cy="93755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xfrm>
            <a:off x="406400" y="2146300"/>
            <a:ext cx="121920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fb.com/gilzow" TargetMode="External"/><Relationship Id="rId4" Type="http://schemas.openxmlformats.org/officeDocument/2006/relationships/hyperlink" Target="https://www.linkedin.com/in/gilzow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builtwith.com" TargetMode="External"/><Relationship Id="rId4" Type="http://schemas.openxmlformats.org/officeDocument/2006/relationships/hyperlink" Target="https://github.com/dionach/CMSmap" TargetMode="External"/><Relationship Id="rId5" Type="http://schemas.openxmlformats.org/officeDocument/2006/relationships/hyperlink" Target="https://github.com/droope/droopescan" TargetMode="External"/><Relationship Id="rId6" Type="http://schemas.openxmlformats.org/officeDocument/2006/relationships/hyperlink" Target="https://bitbucket.org/LaNMaSteR53/recon-ng" TargetMode="External"/><Relationship Id="rId7" Type="http://schemas.openxmlformats.org/officeDocument/2006/relationships/hyperlink" Target="http://wpscan.org/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7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9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2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3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4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9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gif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0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1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gilzow@missouri.edu" TargetMode="External"/><Relationship Id="rId3" Type="http://schemas.openxmlformats.org/officeDocument/2006/relationships/hyperlink" Target="https://github.com/gilzow/access-denied/" TargetMode="External"/><Relationship Id="rId4" Type="http://schemas.openxmlformats.org/officeDocument/2006/relationships/hyperlink" Target="http://wpcampus.org" TargetMode="External"/><Relationship Id="rId5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ctrTitle"/>
          </p:nvPr>
        </p:nvSpPr>
        <p:spPr>
          <a:xfrm>
            <a:off x="406400" y="4260850"/>
            <a:ext cx="12192000" cy="2705100"/>
          </a:xfrm>
          <a:prstGeom prst="rect">
            <a:avLst/>
          </a:prstGeom>
        </p:spPr>
        <p:txBody>
          <a:bodyPr/>
          <a:lstStyle/>
          <a:p>
            <a:pPr/>
            <a:r>
              <a:t>Access Denied</a:t>
            </a:r>
          </a:p>
        </p:txBody>
      </p:sp>
      <p:sp>
        <p:nvSpPr>
          <p:cNvPr id="167" name="Shape 167"/>
          <p:cNvSpPr/>
          <p:nvPr>
            <p:ph type="subTitle" sz="quarter" idx="1"/>
          </p:nvPr>
        </p:nvSpPr>
        <p:spPr>
          <a:xfrm>
            <a:off x="406400" y="5905500"/>
            <a:ext cx="12192000" cy="1114029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pPr/>
            <a:r>
              <a:t>Keeping yourself off an attacker’s radar</a:t>
            </a:r>
          </a:p>
        </p:txBody>
      </p:sp>
      <p:sp>
        <p:nvSpPr>
          <p:cNvPr id="168" name="Shape 168"/>
          <p:cNvSpPr/>
          <p:nvPr/>
        </p:nvSpPr>
        <p:spPr>
          <a:xfrm>
            <a:off x="8258494" y="7766050"/>
            <a:ext cx="4436673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/>
            <a:r>
              <a:t>Paul Gilzow</a:t>
            </a:r>
            <a:br/>
            <a:r>
              <a:t>gilzow@missouri.edu</a:t>
            </a:r>
            <a:br/>
            <a:r>
              <a:t>Twitter: @gilzow</a:t>
            </a:r>
            <a:br/>
            <a:r>
              <a:t>Facebook: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https://fb.com/gilzow</a:t>
            </a:r>
            <a:br/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https://www.linkedin.com/in/gilzow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state of wordpress security</a:t>
            </a:r>
          </a:p>
        </p:txBody>
      </p:sp>
      <p:sp>
        <p:nvSpPr>
          <p:cNvPr id="211" name="Shape 2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defRPr sz="5000"/>
            </a:pPr>
            <a:r>
              <a:t>Most compromises occur through </a:t>
            </a:r>
          </a:p>
          <a:p>
            <a:pPr lvl="1">
              <a:defRPr sz="5000"/>
            </a:pPr>
            <a:r>
              <a:t>vulnerable plugins and themes</a:t>
            </a:r>
          </a:p>
          <a:p>
            <a:pPr lvl="1">
              <a:defRPr sz="5000"/>
            </a:pPr>
            <a:r>
              <a:t>Weak passwords</a:t>
            </a:r>
          </a:p>
          <a:p>
            <a:pPr lvl="1">
              <a:defRPr sz="5000"/>
            </a:pPr>
            <a:r>
              <a:t>Wordpress out-of-date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1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2120920" y="2599702"/>
            <a:ext cx="8692763" cy="4705555"/>
          </a:xfrm>
          <a:prstGeom prst="roundRect">
            <a:avLst>
              <a:gd name="adj" fmla="val 4502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6" name="Shape 216"/>
          <p:cNvSpPr/>
          <p:nvPr/>
        </p:nvSpPr>
        <p:spPr>
          <a:xfrm>
            <a:off x="2550286" y="3682999"/>
            <a:ext cx="7904227" cy="2387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cap="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As an owner/maintainer of a </a:t>
            </a:r>
            <a:br/>
            <a:r>
              <a:t>wordpress site, it is your </a:t>
            </a:r>
            <a:br/>
            <a:r>
              <a:t>responsibility to be paranoid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doors dir="ver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3764978" y="4154512"/>
            <a:ext cx="5487095" cy="1276127"/>
          </a:xfrm>
          <a:prstGeom prst="roundRect">
            <a:avLst>
              <a:gd name="adj" fmla="val 1047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9" name="Shape 219"/>
          <p:cNvSpPr/>
          <p:nvPr/>
        </p:nvSpPr>
        <p:spPr>
          <a:xfrm>
            <a:off x="4038853" y="4444998"/>
            <a:ext cx="4927093" cy="863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So What DO we DO?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Available Tools</a:t>
            </a:r>
          </a:p>
        </p:txBody>
      </p:sp>
      <p:sp>
        <p:nvSpPr>
          <p:cNvPr id="222" name="Shape 2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BuiltWith.com</a:t>
            </a:r>
          </a:p>
          <a:p>
            <a:pPr/>
            <a:r>
              <a:t>Wappalyzer (Firefox, Chrome, Opera + bookmarklet)</a:t>
            </a:r>
          </a:p>
          <a:p>
            <a:pPr/>
            <a:r>
              <a:t>CMSmap : </a:t>
            </a: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https://github.com/dionach/CMSmap</a:t>
            </a:r>
            <a:r>
              <a:t> </a:t>
            </a:r>
          </a:p>
          <a:p>
            <a:pPr/>
            <a:r>
              <a:t>Droopescan : </a:t>
            </a:r>
            <a:r>
              <a:rPr u="sng">
                <a:solidFill>
                  <a:schemeClr val="accent1"/>
                </a:solidFill>
                <a:hlinkClick r:id="rId5" invalidUrl="" action="" tgtFrame="" tooltip="" history="1" highlightClick="0" endSnd="0"/>
              </a:rPr>
              <a:t>https://github.com/droope/droopescan</a:t>
            </a:r>
            <a:r>
              <a:t> </a:t>
            </a:r>
          </a:p>
          <a:p>
            <a:pPr/>
            <a:r>
              <a:t>Recon-NG </a:t>
            </a:r>
            <a:r>
              <a:rPr u="sng">
                <a:solidFill>
                  <a:schemeClr val="accent1"/>
                </a:solidFill>
                <a:hlinkClick r:id="rId6" invalidUrl="" action="" tgtFrame="" tooltip="" history="1" highlightClick="0" endSnd="0"/>
              </a:rPr>
              <a:t>https://bitbucket.org/LaNMaSteR53/recon-ng</a:t>
            </a:r>
          </a:p>
          <a:p>
            <a:pPr/>
            <a:r>
              <a:t>WPScan :  </a:t>
            </a:r>
            <a:r>
              <a:rPr u="sng">
                <a:solidFill>
                  <a:schemeClr val="accent1"/>
                </a:solidFill>
                <a:hlinkClick r:id="rId7" invalidUrl="" action="" tgtFrame="" tooltip="" history="1" highlightClick="0" endSnd="0"/>
              </a:rPr>
              <a:t>http://wpscan.org/</a:t>
            </a:r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WPScan</a:t>
            </a:r>
          </a:p>
        </p:txBody>
      </p:sp>
      <p:sp>
        <p:nvSpPr>
          <p:cNvPr id="227" name="Shape 227"/>
          <p:cNvSpPr/>
          <p:nvPr>
            <p:ph type="body" idx="1"/>
          </p:nvPr>
        </p:nvSpPr>
        <p:spPr>
          <a:xfrm>
            <a:off x="406400" y="3009900"/>
            <a:ext cx="12192000" cy="6108700"/>
          </a:xfrm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2600"/>
              </a:spcBef>
              <a:defRPr sz="3230"/>
            </a:pPr>
            <a:r>
              <a:t>Robots.txt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Interesting headers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Multisite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Must-use plugins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Xml-rpc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Wordpress version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Plugins/themes</a:t>
            </a:r>
          </a:p>
        </p:txBody>
      </p:sp>
      <p:sp>
        <p:nvSpPr>
          <p:cNvPr id="228" name="Shape 228"/>
          <p:cNvSpPr/>
          <p:nvPr/>
        </p:nvSpPr>
        <p:spPr>
          <a:xfrm>
            <a:off x="411302" y="2104541"/>
            <a:ext cx="259369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3400"/>
            </a:lvl1pPr>
          </a:lstStyle>
          <a:p>
            <a:pPr/>
            <a:r>
              <a:t>Passive Scan</a:t>
            </a:r>
          </a:p>
        </p:txBody>
      </p:sp>
      <p:pic>
        <p:nvPicPr>
          <p:cNvPr id="229" name="wpcampus-wapuu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876388">
            <a:off x="11686316" y="8605441"/>
            <a:ext cx="1602007" cy="1844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fallOver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1"/>
      <p:bldP build="whole" bldLvl="1" animBg="1" rev="0" advAuto="0" spid="229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creen Shot 2016-10-13 at 2.16.4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308" y="177800"/>
            <a:ext cx="11244184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0168" y="81697"/>
            <a:ext cx="4990179" cy="455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Screen Shot 2016-10-13 at 2.17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0295" y="165100"/>
            <a:ext cx="1122421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creen Shot 2016-07-15 at 9.23.3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2339875"/>
            <a:ext cx="13004800" cy="5162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Screen Shot 2016-07-15 at 9.26.1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1104286"/>
            <a:ext cx="13004800" cy="76339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xfrm>
            <a:off x="406400" y="971550"/>
            <a:ext cx="12192000" cy="1017836"/>
          </a:xfrm>
          <a:prstGeom prst="rect">
            <a:avLst/>
          </a:prstGeom>
        </p:spPr>
        <p:txBody>
          <a:bodyPr/>
          <a:lstStyle/>
          <a:p>
            <a:pPr/>
            <a:r>
              <a:t>a little about me</a:t>
            </a:r>
          </a:p>
        </p:txBody>
      </p:sp>
      <p:sp>
        <p:nvSpPr>
          <p:cNvPr id="173" name="Shape 173"/>
          <p:cNvSpPr/>
          <p:nvPr>
            <p:ph type="body" idx="1"/>
          </p:nvPr>
        </p:nvSpPr>
        <p:spPr>
          <a:xfrm>
            <a:off x="406400" y="226060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With the University of Missouri since 2000</a:t>
            </a:r>
          </a:p>
          <a:p>
            <a:pPr/>
            <a:r>
              <a:t>Programmer/Analyst since 2005</a:t>
            </a:r>
          </a:p>
          <a:p>
            <a:pPr/>
            <a:r>
              <a:t>Developing WordPress sites since 2009</a:t>
            </a:r>
          </a:p>
          <a:p>
            <a:pPr/>
            <a:r>
              <a:t>Maintainer and current author of the wpDirAuth plugin</a:t>
            </a:r>
          </a:p>
          <a:p>
            <a:pPr/>
            <a:r>
              <a:t>Author and maintainer of a MizzouMVC, a rapid-theme-development framework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6-07-15 at 9.27.0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1097219"/>
            <a:ext cx="13004800" cy="7648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creen Shot 2016-07-15 at 9.27.5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1083323"/>
            <a:ext cx="13004800" cy="7675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5849" y="2351240"/>
            <a:ext cx="719231" cy="455123"/>
          </a:xfrm>
          <a:prstGeom prst="rect">
            <a:avLst/>
          </a:prstGeom>
        </p:spPr>
      </p:pic>
      <p:pic>
        <p:nvPicPr>
          <p:cNvPr id="249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92153" y="2351240"/>
            <a:ext cx="824999" cy="455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2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Class="exit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5" dur="1000" fill="hold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7" grpId="1"/>
      <p:bldP build="whole" bldLvl="1" animBg="1" rev="0" advAuto="0" spid="249" grpId="2"/>
      <p:bldP build="whole" bldLvl="1" animBg="1" rev="0" advAuto="0" spid="247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creen Shot 2016-07-15 at 9.34.3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8850" y="3048000"/>
            <a:ext cx="11099800" cy="3771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creen Shot 2016-07-15 at 9.27.5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1083323"/>
            <a:ext cx="13004800" cy="7675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2153" y="2351240"/>
            <a:ext cx="824999" cy="455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Screen Shot 2016-10-18 at 6.39.3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6142" y="127000"/>
            <a:ext cx="11272516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9390" y="4724983"/>
            <a:ext cx="9568473" cy="608434"/>
          </a:xfrm>
          <a:prstGeom prst="rect">
            <a:avLst/>
          </a:prstGeom>
        </p:spPr>
      </p:pic>
      <p:pic>
        <p:nvPicPr>
          <p:cNvPr id="261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611" y="20525"/>
            <a:ext cx="3326948" cy="455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9" grpId="2"/>
      <p:bldP build="whole" bldLvl="1" animBg="1" rev="0" advAuto="0" spid="26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creen Shot 2016-10-11 at 11.11.3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540" y="139700"/>
            <a:ext cx="1191372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190" y="4597983"/>
            <a:ext cx="10073758" cy="608434"/>
          </a:xfrm>
          <a:prstGeom prst="rect">
            <a:avLst/>
          </a:prstGeom>
        </p:spPr>
      </p:pic>
      <p:pic>
        <p:nvPicPr>
          <p:cNvPr id="267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8138" y="36206"/>
            <a:ext cx="3326947" cy="455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7" grpId="1"/>
      <p:bldP build="whole" bldLvl="1" animBg="1" rev="0" advAuto="0" spid="265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creen Shot 2016-07-15 at 9.56.0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628650"/>
            <a:ext cx="11798300" cy="861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</a:t>
            </a:r>
          </a:p>
        </p:txBody>
      </p:sp>
      <p:sp>
        <p:nvSpPr>
          <p:cNvPr id="273" name="Shape 2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Disable Directory listings</a:t>
            </a:r>
          </a:p>
          <a:p>
            <a:pPr lvl="1"/>
            <a:r>
              <a:t>In .htaccess in the root of the site</a:t>
            </a:r>
          </a:p>
          <a:p>
            <a:pPr lvl="1"/>
          </a:p>
          <a:p>
            <a:pPr lvl="1"/>
            <a:r>
              <a:t>ask your host to disable in your account</a:t>
            </a:r>
          </a:p>
        </p:txBody>
      </p:sp>
      <p:sp>
        <p:nvSpPr>
          <p:cNvPr id="274" name="Shape 274"/>
          <p:cNvSpPr/>
          <p:nvPr/>
        </p:nvSpPr>
        <p:spPr>
          <a:xfrm>
            <a:off x="1202041" y="3750709"/>
            <a:ext cx="7116833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5" name="Shape 275"/>
          <p:cNvSpPr/>
          <p:nvPr/>
        </p:nvSpPr>
        <p:spPr>
          <a:xfrm>
            <a:off x="1241528" y="4154569"/>
            <a:ext cx="3470313" cy="46228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Options -Indexes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4" grpId="3"/>
      <p:bldP build="whole" bldLvl="1" animBg="1" rev="0" advAuto="0" spid="273" grpId="1"/>
      <p:bldP build="whole" bldLvl="1" animBg="1" rev="0" advAuto="0" spid="275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creen Shot 2016-10-11 at 11.11.3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540" y="139700"/>
            <a:ext cx="1191372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Screen Shot 2016-07-11 at 4.04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58" y="0"/>
            <a:ext cx="12888284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i’m not</a:t>
            </a:r>
          </a:p>
        </p:txBody>
      </p:sp>
      <p:sp>
        <p:nvSpPr>
          <p:cNvPr id="176" name="Shape 1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Security Expert</a:t>
            </a:r>
          </a:p>
          <a:p>
            <a:pPr/>
            <a:r>
              <a:t>Professional Hacker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WpScan</a:t>
            </a:r>
          </a:p>
        </p:txBody>
      </p:sp>
      <p:sp>
        <p:nvSpPr>
          <p:cNvPr id="282" name="Shape 2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Active scan</a:t>
            </a:r>
          </a:p>
          <a:p>
            <a:pPr/>
            <a:r>
              <a:t>Scans for signs of vulnerable plugins</a:t>
            </a:r>
          </a:p>
          <a:p>
            <a:pPr/>
            <a:r>
              <a:t>Scans for signs of vulnerable themes</a:t>
            </a:r>
          </a:p>
          <a:p>
            <a:pPr/>
            <a:r>
              <a:t>Scans for signs of timthumb</a:t>
            </a:r>
          </a:p>
          <a:p>
            <a:pPr/>
            <a:r>
              <a:t>Attempts to enumerate user account names</a:t>
            </a:r>
          </a:p>
        </p:txBody>
      </p:sp>
      <p:pic>
        <p:nvPicPr>
          <p:cNvPr id="283" name="wpcampus-wapuu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876388">
            <a:off x="11686316" y="8605441"/>
            <a:ext cx="1602007" cy="1844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Screen Shot 2016-10-11 at 11.38.0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66561"/>
            <a:ext cx="13004800" cy="8820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322" y="8294473"/>
            <a:ext cx="2149321" cy="455123"/>
          </a:xfrm>
          <a:prstGeom prst="rect">
            <a:avLst/>
          </a:prstGeom>
        </p:spPr>
      </p:pic>
      <p:pic>
        <p:nvPicPr>
          <p:cNvPr id="290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6174" y="357340"/>
            <a:ext cx="5867887" cy="455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1000" fill="hold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2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8" grpId="3"/>
      <p:bldP build="whole" bldLvl="1" animBg="1" rev="0" advAuto="0" spid="290" grpId="1"/>
      <p:bldP build="whole" bldLvl="1" animBg="1" rev="0" advAuto="0" spid="290" grpId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creen Shot 2016-07-15 at 9.27.5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1083323"/>
            <a:ext cx="13004800" cy="7675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2153" y="2351240"/>
            <a:ext cx="824999" cy="455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creen Shot 2016-07-12 at 10.46.0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089" y="774700"/>
            <a:ext cx="11852622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4983" y="687647"/>
            <a:ext cx="1349646" cy="389260"/>
          </a:xfrm>
          <a:prstGeom prst="rect">
            <a:avLst/>
          </a:prstGeom>
        </p:spPr>
      </p:pic>
      <p:pic>
        <p:nvPicPr>
          <p:cNvPr id="300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3190" y="880971"/>
            <a:ext cx="7601617" cy="389261"/>
          </a:xfrm>
          <a:prstGeom prst="rect">
            <a:avLst/>
          </a:prstGeom>
        </p:spPr>
      </p:pic>
      <p:pic>
        <p:nvPicPr>
          <p:cNvPr id="302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9390" y="1287371"/>
            <a:ext cx="6230710" cy="389261"/>
          </a:xfrm>
          <a:prstGeom prst="rect">
            <a:avLst/>
          </a:prstGeom>
        </p:spPr>
      </p:pic>
      <p:pic>
        <p:nvPicPr>
          <p:cNvPr id="304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6690" y="1595991"/>
            <a:ext cx="7843112" cy="561604"/>
          </a:xfrm>
          <a:prstGeom prst="rect">
            <a:avLst/>
          </a:prstGeom>
        </p:spPr>
      </p:pic>
      <p:pic>
        <p:nvPicPr>
          <p:cNvPr id="306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56690" y="1912496"/>
            <a:ext cx="5758229" cy="389260"/>
          </a:xfrm>
          <a:prstGeom prst="rect">
            <a:avLst/>
          </a:prstGeom>
        </p:spPr>
      </p:pic>
      <p:pic>
        <p:nvPicPr>
          <p:cNvPr id="308" name="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05890" y="2129391"/>
            <a:ext cx="11189820" cy="389261"/>
          </a:xfrm>
          <a:prstGeom prst="rect">
            <a:avLst/>
          </a:prstGeom>
        </p:spPr>
      </p:pic>
      <p:pic>
        <p:nvPicPr>
          <p:cNvPr id="310" name="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93190" y="3069191"/>
            <a:ext cx="5936029" cy="561604"/>
          </a:xfrm>
          <a:prstGeom prst="rect">
            <a:avLst/>
          </a:prstGeom>
        </p:spPr>
      </p:pic>
      <p:pic>
        <p:nvPicPr>
          <p:cNvPr id="312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43990" y="4682091"/>
            <a:ext cx="7500017" cy="561604"/>
          </a:xfrm>
          <a:prstGeom prst="rect">
            <a:avLst/>
          </a:prstGeom>
        </p:spPr>
      </p:pic>
      <p:pic>
        <p:nvPicPr>
          <p:cNvPr id="314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69390" y="5952091"/>
            <a:ext cx="7500017" cy="561604"/>
          </a:xfrm>
          <a:prstGeom prst="rect">
            <a:avLst/>
          </a:prstGeom>
        </p:spPr>
      </p:pic>
      <p:pic>
        <p:nvPicPr>
          <p:cNvPr id="316" name="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69683" y="713047"/>
            <a:ext cx="2002456" cy="389260"/>
          </a:xfrm>
          <a:prstGeom prst="rect">
            <a:avLst/>
          </a:prstGeom>
        </p:spPr>
      </p:pic>
      <p:pic>
        <p:nvPicPr>
          <p:cNvPr id="318" name="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56690" y="3754991"/>
            <a:ext cx="6106232" cy="389261"/>
          </a:xfrm>
          <a:prstGeom prst="rect">
            <a:avLst/>
          </a:prstGeom>
        </p:spPr>
      </p:pic>
      <p:pic>
        <p:nvPicPr>
          <p:cNvPr id="320" name="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31290" y="2332591"/>
            <a:ext cx="9678404" cy="389261"/>
          </a:xfrm>
          <a:prstGeom prst="rect">
            <a:avLst/>
          </a:prstGeom>
        </p:spPr>
      </p:pic>
      <p:pic>
        <p:nvPicPr>
          <p:cNvPr id="322" name="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831290" y="3958191"/>
            <a:ext cx="7843112" cy="389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2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1000" fill="hold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2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0" dur="1000" fill="hold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xit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9" dur="1000" fill="hold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1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xit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8" dur="1000" fill="hold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1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Class="exit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6" dur="750" fill="hold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1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Class="exit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4" dur="750" fill="hold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1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Class="exit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2" dur="750" fill="hold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750"/>
                            </p:stCondLst>
                            <p:childTnLst>
                              <p:par>
                                <p:cTn id="65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1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250"/>
                            </p:stCondLst>
                            <p:childTnLst>
                              <p:par>
                                <p:cTn id="69" presetClass="exit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0" dur="750" fill="hold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7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5" dur="1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xit" nodeType="click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9" dur="1000" fill="hold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4" dur="1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xit" nodeType="click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8" dur="1000" fill="hold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1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exit" nodeType="click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7" dur="1000" fill="hold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2" dur="1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Class="exit" nodeType="click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6" dur="1000" fill="hold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1" dur="1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13" presetClass="exit" nodeType="afterEffect" presetID="9" grpId="26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4" dur="1000" fill="hold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0" grpId="5"/>
      <p:bldP build="whole" bldLvl="1" animBg="1" rev="0" advAuto="0" spid="300" grpId="6"/>
      <p:bldP build="whole" bldLvl="1" animBg="1" rev="0" advAuto="0" spid="316" grpId="1"/>
      <p:bldP build="whole" bldLvl="1" animBg="1" rev="0" advAuto="0" spid="316" grpId="2"/>
      <p:bldP build="whole" bldLvl="1" animBg="1" rev="0" advAuto="0" spid="314" grpId="15"/>
      <p:bldP build="whole" bldLvl="1" animBg="1" rev="0" advAuto="0" spid="314" grpId="16"/>
      <p:bldP build="whole" bldLvl="1" animBg="1" rev="0" advAuto="0" spid="318" grpId="23"/>
      <p:bldP build="whole" bldLvl="1" animBg="1" rev="0" advAuto="0" spid="318" grpId="24"/>
      <p:bldP build="whole" bldLvl="1" animBg="1" rev="0" advAuto="0" spid="322" grpId="19"/>
      <p:bldP build="whole" bldLvl="1" animBg="1" rev="0" advAuto="0" spid="306" grpId="17"/>
      <p:bldP build="whole" bldLvl="1" animBg="1" rev="0" advAuto="0" spid="306" grpId="18"/>
      <p:bldP build="whole" bldLvl="1" animBg="1" rev="0" advAuto="0" spid="310" grpId="11"/>
      <p:bldP build="whole" bldLvl="1" animBg="1" rev="0" advAuto="0" spid="310" grpId="12"/>
      <p:bldP build="whole" bldLvl="1" animBg="1" rev="0" advAuto="0" spid="302" grpId="7"/>
      <p:bldP build="whole" bldLvl="1" animBg="1" rev="0" advAuto="0" spid="302" grpId="8"/>
      <p:bldP build="whole" bldLvl="1" animBg="1" rev="0" advAuto="0" spid="322" grpId="20"/>
      <p:bldP build="whole" bldLvl="1" animBg="1" rev="0" advAuto="0" spid="320" grpId="25"/>
      <p:bldP build="whole" bldLvl="1" animBg="1" rev="0" advAuto="0" spid="320" grpId="26"/>
      <p:bldP build="whole" bldLvl="1" animBg="1" rev="0" advAuto="0" spid="304" grpId="9"/>
      <p:bldP build="whole" bldLvl="1" animBg="1" rev="0" advAuto="0" spid="304" grpId="10"/>
      <p:bldP build="whole" bldLvl="1" animBg="1" rev="0" advAuto="0" spid="312" grpId="13"/>
      <p:bldP build="whole" bldLvl="1" animBg="1" rev="0" advAuto="0" spid="312" grpId="14"/>
      <p:bldP build="whole" bldLvl="1" animBg="1" rev="0" advAuto="0" spid="308" grpId="21"/>
      <p:bldP build="whole" bldLvl="1" animBg="1" rev="0" advAuto="0" spid="308" grpId="22"/>
      <p:bldP build="whole" bldLvl="1" animBg="1" rev="0" advAuto="0" spid="298" grpId="3"/>
      <p:bldP build="whole" bldLvl="1" animBg="1" rev="0" advAuto="0" spid="298" grpId="4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creen Shot 2016-07-12 at 12.29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2573076"/>
            <a:ext cx="13004800" cy="4442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390" y="4542391"/>
            <a:ext cx="6320852" cy="561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8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332" name="Shape 332"/>
          <p:cNvSpPr/>
          <p:nvPr>
            <p:ph type="body" idx="1"/>
          </p:nvPr>
        </p:nvSpPr>
        <p:spPr>
          <a:xfrm>
            <a:off x="406400" y="2540000"/>
            <a:ext cx="12192000" cy="6527800"/>
          </a:xfrm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 lvl="1"/>
            <a:r>
              <a:t>Prevent php execution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2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Screen Shot 2016-07-15 at 10.15.5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5750" y="3511550"/>
            <a:ext cx="7366000" cy="2565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339" name="Shape 339"/>
          <p:cNvSpPr/>
          <p:nvPr>
            <p:ph type="body" idx="1"/>
          </p:nvPr>
        </p:nvSpPr>
        <p:spPr>
          <a:xfrm>
            <a:off x="406400" y="2540000"/>
            <a:ext cx="12192000" cy="6527800"/>
          </a:xfrm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 lvl="1"/>
            <a:r>
              <a:t>Prevent php execution</a:t>
            </a:r>
          </a:p>
          <a:p>
            <a:pPr lvl="1"/>
            <a:r>
              <a:t>Implicit deny (only allow what is necessary and expected)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9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Screen Shot 2016-07-15 at 10.20.1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2519950"/>
            <a:ext cx="13004800" cy="454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Screen Shot 2016-07-15 at 10.24.2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7600" y="2520950"/>
            <a:ext cx="10782300" cy="454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 will talk about</a:t>
            </a:r>
          </a:p>
        </p:txBody>
      </p:sp>
      <p:sp>
        <p:nvSpPr>
          <p:cNvPr id="181" name="Shape 1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WordPress is an attractive target</a:t>
            </a:r>
          </a:p>
          <a:p>
            <a:pPr/>
            <a:r>
              <a:t>Why Education is an attractive target</a:t>
            </a:r>
          </a:p>
          <a:p>
            <a:pPr/>
            <a:r>
              <a:t>Current state of web application security</a:t>
            </a:r>
          </a:p>
          <a:p>
            <a:pPr/>
            <a:r>
              <a:t>Tools available</a:t>
            </a:r>
          </a:p>
          <a:p>
            <a:pPr/>
            <a:r>
              <a:t>WPScan</a:t>
            </a:r>
          </a:p>
          <a:p>
            <a:pPr/>
            <a:r>
              <a:t>Counter-measures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door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1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Screen Shot 2016-07-15 at 10.25.5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2393950"/>
            <a:ext cx="10541000" cy="480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Screen Shot 2016-07-15 at 2.31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650" y="1949450"/>
            <a:ext cx="12255500" cy="5854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2149" y="2047515"/>
            <a:ext cx="3176647" cy="474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xit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750" fill="hold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0" grpId="2"/>
      <p:bldP build="whole" bldLvl="1" animBg="1" rev="0" advAuto="0" spid="350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354" name="Shape 354"/>
          <p:cNvSpPr/>
          <p:nvPr>
            <p:ph type="body" idx="1"/>
          </p:nvPr>
        </p:nvSpPr>
        <p:spPr>
          <a:xfrm>
            <a:off x="406400" y="2540000"/>
            <a:ext cx="12192000" cy="6527800"/>
          </a:xfrm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 lvl="1"/>
            <a:r>
              <a:t>Prevent php execution</a:t>
            </a:r>
          </a:p>
          <a:p>
            <a:pPr lvl="1"/>
            <a:r>
              <a:t>Implicit deny (only allow what is necessary and expected)</a:t>
            </a:r>
          </a:p>
          <a:p>
            <a:pPr/>
            <a:r>
              <a:t>Protect wp-includes</a:t>
            </a:r>
          </a:p>
        </p:txBody>
      </p:sp>
      <p:pic>
        <p:nvPicPr>
          <p:cNvPr id="355" name="wpcampus-wapuu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876388">
            <a:off x="11686316" y="8605441"/>
            <a:ext cx="1602007" cy="1844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5" grpId="2"/>
      <p:bldP build="p" bldLvl="5" animBg="1" rev="0" advAuto="0" spid="354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Screen Shot 2016-07-15 at 10.27.3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3350" y="4197350"/>
            <a:ext cx="7670800" cy="119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362" name="Shape 362"/>
          <p:cNvSpPr/>
          <p:nvPr>
            <p:ph type="body" idx="1"/>
          </p:nvPr>
        </p:nvSpPr>
        <p:spPr>
          <a:xfrm>
            <a:off x="406400" y="2540000"/>
            <a:ext cx="12192000" cy="6527800"/>
          </a:xfrm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 lvl="1"/>
            <a:r>
              <a:t>Prevent php execution</a:t>
            </a:r>
          </a:p>
          <a:p>
            <a:pPr lvl="1"/>
            <a:r>
              <a:t>Implicit deny (only allow what is necessary and expected)</a:t>
            </a:r>
          </a:p>
          <a:p>
            <a:pPr/>
            <a:r>
              <a:t>Protect wp-includes</a:t>
            </a:r>
          </a:p>
          <a:p>
            <a:pPr/>
            <a:r>
              <a:t>Protect wp-admin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2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creen Shot 2016-07-15 at 10.32.1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0600" y="2216150"/>
            <a:ext cx="8496300" cy="5156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369" name="Shape 369"/>
          <p:cNvSpPr/>
          <p:nvPr>
            <p:ph type="body" idx="1"/>
          </p:nvPr>
        </p:nvSpPr>
        <p:spPr>
          <a:xfrm>
            <a:off x="406400" y="2540000"/>
            <a:ext cx="12192000" cy="6527800"/>
          </a:xfrm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 lvl="1"/>
            <a:r>
              <a:t>Prevent php execution</a:t>
            </a:r>
          </a:p>
          <a:p>
            <a:pPr lvl="1"/>
            <a:r>
              <a:t>Implicit deny (only allow what is necessary and expected)</a:t>
            </a:r>
          </a:p>
          <a:p>
            <a:pPr/>
            <a:r>
              <a:t>Protect wp-includes</a:t>
            </a:r>
          </a:p>
          <a:p>
            <a:pPr/>
            <a:r>
              <a:t>Protect wp-admin</a:t>
            </a:r>
          </a:p>
          <a:p>
            <a:pPr/>
            <a:r>
              <a:t>Protect the root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9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creen Shot 2016-10-12 at 9.53.0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743" y="1935470"/>
            <a:ext cx="9505314" cy="5882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Screen Shot 2016-07-15 at 11.07.4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3950" y="44450"/>
            <a:ext cx="10756900" cy="586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Screen Shot 2016-07-15 at 11.08.3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4900" y="4191000"/>
            <a:ext cx="11036300" cy="473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9090" y="55471"/>
            <a:ext cx="6885258" cy="389261"/>
          </a:xfrm>
          <a:prstGeom prst="rect">
            <a:avLst/>
          </a:prstGeom>
        </p:spPr>
      </p:pic>
      <p:pic>
        <p:nvPicPr>
          <p:cNvPr id="380" name="Screen Shot 2016-10-13 at 3.00.24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49350" y="3454400"/>
            <a:ext cx="4584700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Screen Shot 2016-10-13 at 3.00.44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36650" y="7943850"/>
            <a:ext cx="5067300" cy="927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Types of Attacks</a:t>
            </a:r>
          </a:p>
        </p:txBody>
      </p:sp>
      <p:sp>
        <p:nvSpPr>
          <p:cNvPr id="186" name="Shape 18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defRPr sz="4600"/>
            </a:pPr>
            <a:r>
              <a:t>Opportunistic</a:t>
            </a:r>
          </a:p>
          <a:p>
            <a:pPr marL="444499" indent="-444499">
              <a:defRPr sz="4600"/>
            </a:pPr>
            <a:r>
              <a:t>Targeted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6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384" name="Shape 384"/>
          <p:cNvSpPr/>
          <p:nvPr>
            <p:ph type="body" idx="1"/>
          </p:nvPr>
        </p:nvSpPr>
        <p:spPr>
          <a:xfrm>
            <a:off x="406400" y="287655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</p:txBody>
      </p:sp>
      <p:sp>
        <p:nvSpPr>
          <p:cNvPr id="385" name="Shape 385"/>
          <p:cNvSpPr/>
          <p:nvPr/>
        </p:nvSpPr>
        <p:spPr>
          <a:xfrm>
            <a:off x="436686" y="1857605"/>
            <a:ext cx="439343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3400"/>
            </a:lvl1pPr>
          </a:lstStyle>
          <a:p>
            <a:pPr/>
            <a:r>
              <a:t>Account enumeration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84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Screen Shot 2016-07-15 at 11.00.5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1737619"/>
            <a:ext cx="13004800" cy="6113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Screen Shot 2016-07-15 at 11.07.4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3950" y="44450"/>
            <a:ext cx="10756900" cy="586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Screen Shot 2016-07-15 at 11.08.3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4900" y="4191000"/>
            <a:ext cx="11036300" cy="473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Screen Shot 2016-10-13 at 3.00.4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9350" y="7943850"/>
            <a:ext cx="5067300" cy="92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Screen Shot 2016-10-13 at 3.00.24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62050" y="3441700"/>
            <a:ext cx="4584700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397" name="Shape 397"/>
          <p:cNvSpPr/>
          <p:nvPr>
            <p:ph type="body" idx="1"/>
          </p:nvPr>
        </p:nvSpPr>
        <p:spPr>
          <a:xfrm>
            <a:off x="406400" y="287655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</p:txBody>
      </p:sp>
      <p:sp>
        <p:nvSpPr>
          <p:cNvPr id="398" name="Shape 398"/>
          <p:cNvSpPr/>
          <p:nvPr/>
        </p:nvSpPr>
        <p:spPr>
          <a:xfrm>
            <a:off x="436686" y="1857605"/>
            <a:ext cx="439343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3400"/>
            </a:lvl1pPr>
          </a:lstStyle>
          <a:p>
            <a:pPr/>
            <a:r>
              <a:t>Account enumeration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97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Screen Shot 2016-07-15 at 11.03.5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0950" y="3702050"/>
            <a:ext cx="7975600" cy="218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Screen Shot 2016-07-15 at 11.07.4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3950" y="44450"/>
            <a:ext cx="10756900" cy="586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Screen Shot 2016-07-15 at 11.08.3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4900" y="4191000"/>
            <a:ext cx="11036300" cy="473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Screen Shot 2016-10-13 at 3.00.4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6650" y="7931150"/>
            <a:ext cx="5067300" cy="92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Screen Shot 2016-10-13 at 3.00.24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49350" y="3454400"/>
            <a:ext cx="4584700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wt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49943"/>
            <a:ext cx="13004800" cy="8253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Screen Shot 2016-07-15 at 11.30.1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3275396"/>
            <a:ext cx="13004800" cy="3037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414" name="Shape 414"/>
          <p:cNvSpPr/>
          <p:nvPr>
            <p:ph type="body" idx="1"/>
          </p:nvPr>
        </p:nvSpPr>
        <p:spPr>
          <a:xfrm>
            <a:off x="406400" y="287655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</p:txBody>
      </p:sp>
      <p:sp>
        <p:nvSpPr>
          <p:cNvPr id="415" name="Shape 415"/>
          <p:cNvSpPr/>
          <p:nvPr/>
        </p:nvSpPr>
        <p:spPr>
          <a:xfrm>
            <a:off x="436686" y="1857605"/>
            <a:ext cx="439343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3400"/>
            </a:lvl1pPr>
          </a:lstStyle>
          <a:p>
            <a:pPr/>
            <a:r>
              <a:t>Account enumeration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14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Screen Shot 2016-07-15 at 11.14.4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1773545"/>
            <a:ext cx="13004800" cy="6041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wordpress is an attractive target</a:t>
            </a:r>
          </a:p>
        </p:txBody>
      </p:sp>
      <p:sp>
        <p:nvSpPr>
          <p:cNvPr id="191" name="Shape 1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400"/>
            </a:pPr>
            <a:r>
              <a:t>Market share</a:t>
            </a:r>
          </a:p>
          <a:p>
            <a:pPr>
              <a:defRPr sz="4400"/>
            </a:pPr>
            <a:r>
              <a:t>Open Source</a:t>
            </a:r>
          </a:p>
          <a:p>
            <a:pPr>
              <a:defRPr sz="4400"/>
            </a:pPr>
            <a:r>
              <a:t>Anyone can create and submit a theme/plugin</a:t>
            </a:r>
          </a:p>
          <a:p>
            <a:pPr>
              <a:defRPr sz="4400"/>
            </a:pPr>
            <a:r>
              <a:t>Extremely easy to set up and get running, not so easy to secure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1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Screen Shot 2016-10-13 at 2.36.1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8900" y="444500"/>
            <a:ext cx="7747000" cy="886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Screen Shot 2016-10-13 at 2.35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0800" y="254000"/>
            <a:ext cx="7823200" cy="924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Screen Shot 2016-10-13 at 2.37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5300" y="323850"/>
            <a:ext cx="6934200" cy="910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Screen Shot 2016-10-13 at 3.56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5400" y="533400"/>
            <a:ext cx="7874000" cy="868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wait-what-bigger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0841" y="2423889"/>
            <a:ext cx="8723118" cy="4905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433" name="Shape 433"/>
          <p:cNvSpPr/>
          <p:nvPr>
            <p:ph type="body" idx="1"/>
          </p:nvPr>
        </p:nvSpPr>
        <p:spPr>
          <a:xfrm>
            <a:off x="406400" y="287655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  <a:p>
            <a:pPr/>
            <a:r>
              <a:t>Remove default login failure error messages</a:t>
            </a:r>
          </a:p>
        </p:txBody>
      </p:sp>
      <p:sp>
        <p:nvSpPr>
          <p:cNvPr id="434" name="Shape 434"/>
          <p:cNvSpPr/>
          <p:nvPr/>
        </p:nvSpPr>
        <p:spPr>
          <a:xfrm>
            <a:off x="436686" y="1857605"/>
            <a:ext cx="439343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3400"/>
            </a:lvl1pPr>
          </a:lstStyle>
          <a:p>
            <a:pPr/>
            <a:r>
              <a:t>Account enumeration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33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Screen Shot 2016-07-15 at 11.26.0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2613212"/>
            <a:ext cx="13004800" cy="4362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Screen Shot 2016-10-13 at 4.03.4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3250" y="628650"/>
            <a:ext cx="6718300" cy="849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443" name="Shape 443"/>
          <p:cNvSpPr/>
          <p:nvPr>
            <p:ph type="body" idx="1"/>
          </p:nvPr>
        </p:nvSpPr>
        <p:spPr>
          <a:xfrm>
            <a:off x="406400" y="287655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  <a:p>
            <a:pPr/>
            <a:r>
              <a:t>Remove default login failure error messages</a:t>
            </a:r>
          </a:p>
          <a:p>
            <a:pPr/>
            <a:r>
              <a:t>User your school’s SSOID system</a:t>
            </a:r>
          </a:p>
        </p:txBody>
      </p:sp>
      <p:sp>
        <p:nvSpPr>
          <p:cNvPr id="444" name="Shape 444"/>
          <p:cNvSpPr/>
          <p:nvPr/>
        </p:nvSpPr>
        <p:spPr>
          <a:xfrm>
            <a:off x="436686" y="1857605"/>
            <a:ext cx="439343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3400"/>
            </a:lvl1pPr>
          </a:lstStyle>
          <a:p>
            <a:pPr/>
            <a:r>
              <a:t>Account enumeration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body" idx="13"/>
          </p:nvPr>
        </p:nvSpPr>
        <p:spPr>
          <a:xfrm>
            <a:off x="889000" y="2908300"/>
            <a:ext cx="11226800" cy="39116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“What makes WordPress so insecure is that it's highly extensible and easy to use; wordpress security issues revolve almost entirely around this extensibility and easyness of use.”</a:t>
            </a:r>
          </a:p>
        </p:txBody>
      </p:sp>
      <p:sp>
        <p:nvSpPr>
          <p:cNvPr id="196" name="Shape 196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Tony Perez, @perezbox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doors dir="vert"/>
      </p:transition>
    </mc:Choice>
    <mc:Fallback>
      <p:transition spd="fast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additional Counter measures</a:t>
            </a:r>
          </a:p>
        </p:txBody>
      </p:sp>
      <p:sp>
        <p:nvSpPr>
          <p:cNvPr id="449" name="Shape 4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2600"/>
              </a:spcBef>
              <a:defRPr sz="3230"/>
            </a:pPr>
            <a:r>
              <a:t>Limit access to wp-login.php and /wp-admin/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Disable file editing</a:t>
            </a:r>
          </a:p>
          <a:p>
            <a:pPr lvl="1" marL="844550" indent="-422275" defTabSz="554990">
              <a:spcBef>
                <a:spcPts val="2600"/>
              </a:spcBef>
              <a:defRPr sz="3230"/>
            </a:pPr>
          </a:p>
          <a:p>
            <a:pPr marL="422275" indent="-422275" defTabSz="554990">
              <a:spcBef>
                <a:spcPts val="2600"/>
              </a:spcBef>
              <a:defRPr sz="3230"/>
            </a:pP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Lock down wp-config.php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Limit or disable xmlrpc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Hide wordpress version</a:t>
            </a:r>
          </a:p>
        </p:txBody>
      </p:sp>
      <p:sp>
        <p:nvSpPr>
          <p:cNvPr id="450" name="Shape 450"/>
          <p:cNvSpPr/>
          <p:nvPr/>
        </p:nvSpPr>
        <p:spPr>
          <a:xfrm>
            <a:off x="997420" y="3687023"/>
            <a:ext cx="6303465" cy="20874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1" name="Shape 451"/>
          <p:cNvSpPr/>
          <p:nvPr/>
        </p:nvSpPr>
        <p:spPr>
          <a:xfrm>
            <a:off x="1513528" y="3860799"/>
            <a:ext cx="5024883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if(!</a:t>
            </a:r>
            <a:r>
              <a:rPr>
                <a:latin typeface="Avenir Next Heavy"/>
                <a:ea typeface="Avenir Next Heavy"/>
                <a:cs typeface="Avenir Next Heavy"/>
                <a:sym typeface="Avenir Next Heavy"/>
              </a:rPr>
              <a:t>defined</a:t>
            </a:r>
            <a:r>
              <a:t>('DISALLOW_FILE_EDIT')){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</a:t>
            </a:r>
            <a:r>
              <a:rPr>
                <a:latin typeface="Avenir Next Heavy"/>
                <a:ea typeface="Avenir Next Heavy"/>
                <a:cs typeface="Avenir Next Heavy"/>
                <a:sym typeface="Avenir Next Heavy"/>
              </a:rPr>
              <a:t>define</a:t>
            </a:r>
            <a:r>
              <a:t>('DISALLOW_FILE_EDIT', TRUE);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0" grpId="2"/>
      <p:bldP build="p" bldLvl="5" animBg="1" rev="0" advAuto="0" spid="449" grpId="1"/>
      <p:bldP build="whole" bldLvl="1" animBg="1" rev="0" advAuto="0" spid="451" grpId="3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extreme Counter measures</a:t>
            </a:r>
          </a:p>
        </p:txBody>
      </p:sp>
      <p:sp>
        <p:nvSpPr>
          <p:cNvPr id="456" name="Shape 4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suPHP, php-fpm</a:t>
            </a:r>
          </a:p>
          <a:p>
            <a:pPr/>
            <a:r>
              <a:t>Prevent php from being able to write to files</a:t>
            </a:r>
          </a:p>
          <a:p>
            <a:pPr/>
            <a:r>
              <a:t>Move wp-config.php</a:t>
            </a:r>
          </a:p>
          <a:p>
            <a:pPr/>
            <a:r>
              <a:t>Move plugin and theme locations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additional things to consider</a:t>
            </a:r>
          </a:p>
        </p:txBody>
      </p:sp>
      <p:sp>
        <p:nvSpPr>
          <p:cNvPr id="461" name="Shape 4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 everything and analyze those logs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61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464" name="Shape 4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sure you have directory listing disabled</a:t>
            </a:r>
          </a:p>
          <a:p>
            <a:pPr/>
            <a:r>
              <a:t>Prevent PHP execution where it shouldn’t happen</a:t>
            </a:r>
          </a:p>
          <a:p>
            <a:pPr/>
            <a:r>
              <a:t>User account names</a:t>
            </a:r>
          </a:p>
          <a:p>
            <a:pPr/>
            <a:r>
              <a:t>XML-RPC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64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467" name="Shape 4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 paranoid; be skeptical</a:t>
            </a:r>
          </a:p>
          <a:p>
            <a:pPr/>
            <a:r>
              <a:t>Uninstall plugins/themes that aren’t in use</a:t>
            </a:r>
          </a:p>
          <a:p>
            <a:pPr/>
            <a:r>
              <a:t>Disable php from executing where it shouldn’t</a:t>
            </a:r>
          </a:p>
          <a:p>
            <a:pPr/>
            <a:r>
              <a:t>Limit access to </a:t>
            </a:r>
            <a:r>
              <a:rPr>
                <a:latin typeface="Avenir Next Heavy"/>
                <a:ea typeface="Avenir Next Heavy"/>
                <a:cs typeface="Avenir Next Heavy"/>
                <a:sym typeface="Avenir Next Heavy"/>
              </a:rPr>
              <a:t>everything </a:t>
            </a:r>
            <a:r>
              <a:rPr>
                <a:latin typeface="Avenir Next"/>
                <a:ea typeface="Avenir Next"/>
                <a:cs typeface="Avenir Next"/>
                <a:sym typeface="Avenir Next"/>
              </a:rPr>
              <a:t>where you can</a:t>
            </a:r>
          </a:p>
        </p:txBody>
      </p:sp>
      <p:pic>
        <p:nvPicPr>
          <p:cNvPr id="468" name="wpcampus-wapu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711255">
            <a:off x="-105817" y="8417269"/>
            <a:ext cx="1602006" cy="1844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6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6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Class="entr" nodeType="afterEffect" presetSubtype="0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67" grpId="1"/>
      <p:bldP build="whole" bldLvl="1" animBg="1" rev="0" advAuto="0" spid="468" grpId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type="body" idx="13"/>
          </p:nvPr>
        </p:nvSpPr>
        <p:spPr>
          <a:xfrm>
            <a:off x="889000" y="2908300"/>
            <a:ext cx="11226800" cy="3657602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“[Security is a] continuously moving target… that requires constant vigilance to understand and appreciate.”</a:t>
            </a:r>
          </a:p>
        </p:txBody>
      </p:sp>
      <p:sp>
        <p:nvSpPr>
          <p:cNvPr id="471" name="Shape 471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Tony Perez, @perezbox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type="body" idx="13"/>
          </p:nvPr>
        </p:nvSpPr>
        <p:spPr>
          <a:xfrm>
            <a:off x="889000" y="2908300"/>
            <a:ext cx="11226800" cy="3689607"/>
          </a:xfrm>
          <a:prstGeom prst="rect">
            <a:avLst/>
          </a:prstGeom>
        </p:spPr>
        <p:txBody>
          <a:bodyPr/>
          <a:lstStyle/>
          <a:p>
            <a:pPr/>
            <a:r>
              <a:t>With ease of use and extensibility, comes a responsibility.</a:t>
            </a:r>
          </a:p>
        </p:txBody>
      </p:sp>
      <p:sp>
        <p:nvSpPr>
          <p:cNvPr id="476" name="Shape 476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Tony Perez, @perezbox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  <p:sp>
        <p:nvSpPr>
          <p:cNvPr id="479" name="Shape 4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Contact</a:t>
            </a:r>
          </a:p>
          <a:p>
            <a:pPr lvl="1"/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gilzow@missouri.edu</a:t>
            </a:r>
          </a:p>
          <a:p>
            <a:pPr lvl="1"/>
            <a:r>
              <a:t>@gilzow on twitter</a:t>
            </a:r>
          </a:p>
          <a:p>
            <a:pPr/>
            <a:r>
              <a:t>Files: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https://github.com/gilzow/access-denied/</a:t>
            </a:r>
          </a:p>
          <a:p>
            <a:pPr/>
            <a:r>
              <a:t>Join #WPCampus! </a:t>
            </a:r>
            <a:br/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wpcampus.org</a:t>
            </a:r>
          </a:p>
        </p:txBody>
      </p:sp>
      <p:pic>
        <p:nvPicPr>
          <p:cNvPr id="480" name="wpcampus-wapuu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72071" y="6091018"/>
            <a:ext cx="2603501" cy="2997201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Shape 481"/>
          <p:cNvSpPr/>
          <p:nvPr/>
        </p:nvSpPr>
        <p:spPr>
          <a:xfrm>
            <a:off x="7601156" y="9060919"/>
            <a:ext cx="45453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Find Curtiss Grymala for a free sticker!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ll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1" grpId="2"/>
      <p:bldP build="whole" bldLvl="1" animBg="1" rev="0" advAuto="0" spid="48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Education is an attractive target</a:t>
            </a:r>
          </a:p>
        </p:txBody>
      </p:sp>
      <p:sp>
        <p:nvSpPr>
          <p:cNvPr id="199" name="Shape 199"/>
          <p:cNvSpPr/>
          <p:nvPr>
            <p:ph type="body" idx="1"/>
          </p:nvPr>
        </p:nvSpPr>
        <p:spPr>
          <a:xfrm>
            <a:off x="406400" y="2146300"/>
            <a:ext cx="12192000" cy="6538765"/>
          </a:xfrm>
          <a:prstGeom prst="rect">
            <a:avLst/>
          </a:prstGeom>
        </p:spPr>
        <p:txBody>
          <a:bodyPr/>
          <a:lstStyle/>
          <a:p>
            <a:pPr marL="408940" indent="-408940" defTabSz="537463">
              <a:spcBef>
                <a:spcPts val="2500"/>
              </a:spcBef>
              <a:defRPr sz="3128"/>
            </a:pPr>
            <a:r>
              <a:t>Network capacity and availability</a:t>
            </a:r>
          </a:p>
          <a:p>
            <a:pPr marL="408940" indent="-408940" defTabSz="537463">
              <a:spcBef>
                <a:spcPts val="2500"/>
              </a:spcBef>
              <a:defRPr sz="3128"/>
            </a:pPr>
            <a:r>
              <a:t>Rich in hardware infrastructure</a:t>
            </a:r>
          </a:p>
          <a:p>
            <a:pPr marL="408940" indent="-408940" defTabSz="537463">
              <a:spcBef>
                <a:spcPts val="2500"/>
              </a:spcBef>
              <a:defRPr sz="3128"/>
            </a:pPr>
            <a:r>
              <a:t>Poor in human resources</a:t>
            </a:r>
          </a:p>
          <a:p>
            <a:pPr marL="408940" indent="-408940" defTabSz="537463">
              <a:spcBef>
                <a:spcPts val="2500"/>
              </a:spcBef>
              <a:defRPr sz="3128"/>
            </a:pPr>
            <a:r>
              <a:t>Resistant to blacklisting</a:t>
            </a:r>
          </a:p>
          <a:p>
            <a:pPr marL="408940" indent="-408940" defTabSz="537463">
              <a:spcBef>
                <a:spcPts val="2500"/>
              </a:spcBef>
              <a:defRPr sz="3128"/>
            </a:pPr>
            <a:r>
              <a:t>SEO reputation</a:t>
            </a:r>
          </a:p>
          <a:p>
            <a:pPr marL="408940" indent="-408940" defTabSz="537463">
              <a:spcBef>
                <a:spcPts val="2500"/>
              </a:spcBef>
              <a:defRPr sz="3128"/>
            </a:pPr>
            <a:r>
              <a:t>Personally Identifiable Information (PII) / Sensitive Personal Information (SPI)</a:t>
            </a:r>
          </a:p>
          <a:p>
            <a:pPr marL="408940" indent="-408940" defTabSz="537463">
              <a:spcBef>
                <a:spcPts val="2500"/>
              </a:spcBef>
              <a:defRPr sz="3128"/>
            </a:pPr>
            <a:r>
              <a:t>Confidential Research Data / Proprietary Intellectual Property</a:t>
            </a:r>
          </a:p>
        </p:txBody>
      </p:sp>
      <p:pic>
        <p:nvPicPr>
          <p:cNvPr id="200" name="wpcampus-wapuu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766713">
            <a:off x="-482162" y="8605441"/>
            <a:ext cx="1602006" cy="1844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ll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9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1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2"/>
      <p:bldP build="p" bldLvl="5" animBg="1" rev="0" advAuto="0" spid="19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State of Web Application security</a:t>
            </a:r>
          </a:p>
        </p:txBody>
      </p:sp>
      <p:sp>
        <p:nvSpPr>
          <p:cNvPr id="205" name="Shape 205"/>
          <p:cNvSpPr/>
          <p:nvPr>
            <p:ph type="body" idx="1"/>
          </p:nvPr>
        </p:nvSpPr>
        <p:spPr>
          <a:xfrm>
            <a:off x="406400" y="2146300"/>
            <a:ext cx="12192000" cy="6234113"/>
          </a:xfrm>
          <a:prstGeom prst="rect">
            <a:avLst/>
          </a:prstGeom>
        </p:spPr>
        <p:txBody>
          <a:bodyPr anchor="ctr"/>
          <a:lstStyle/>
          <a:p>
            <a:pPr marL="444499" indent="-444499">
              <a:defRPr sz="3900"/>
            </a:pPr>
            <a:r>
              <a:t>Education, 49% of sites had at least one vulnerability every day of the year</a:t>
            </a:r>
            <a:r>
              <a:rPr baseline="42256"/>
              <a:t>1</a:t>
            </a:r>
          </a:p>
          <a:p>
            <a:pPr marL="444499" indent="-444499">
              <a:defRPr sz="3900"/>
            </a:pPr>
            <a:r>
              <a:t>Education, average of 28 vulnerabilities per site, 15 of those serious</a:t>
            </a:r>
            <a:r>
              <a:rPr baseline="42256"/>
              <a:t>1</a:t>
            </a:r>
            <a:endParaRPr baseline="31999"/>
          </a:p>
          <a:p>
            <a:pPr marL="444499" indent="-444499">
              <a:defRPr sz="3900"/>
            </a:pPr>
            <a:r>
              <a:t>Education, took an average of 4 months to remediate issues</a:t>
            </a:r>
            <a:r>
              <a:rPr baseline="42256"/>
              <a:t>1</a:t>
            </a:r>
          </a:p>
        </p:txBody>
      </p:sp>
      <p:sp>
        <p:nvSpPr>
          <p:cNvPr id="206" name="Shape 206"/>
          <p:cNvSpPr/>
          <p:nvPr/>
        </p:nvSpPr>
        <p:spPr>
          <a:xfrm>
            <a:off x="542798" y="8783989"/>
            <a:ext cx="628821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1 - White Hat Security Web Applications Security Statistics Report 2016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ageCurlDouble"/>
      </p:transition>
    </mc:Choice>
    <mc:Choice xmlns:p14="http://schemas.microsoft.com/office/powerpoint/2010/main" Requires="p14">
      <p:transition spd="med" advClick="1" p14:dur="1000">
        <p14:prism dir="d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5" grpId="1"/>
      <p:bldP build="whole" bldLvl="1" animBg="1" rev="0" advAuto="0" spid="206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